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2"/>
  </p:notesMasterIdLst>
  <p:sldIdLst>
    <p:sldId id="301" r:id="rId2"/>
    <p:sldId id="260" r:id="rId3"/>
    <p:sldId id="305" r:id="rId4"/>
    <p:sldId id="289" r:id="rId5"/>
    <p:sldId id="285" r:id="rId6"/>
    <p:sldId id="286" r:id="rId7"/>
    <p:sldId id="299" r:id="rId8"/>
    <p:sldId id="287" r:id="rId9"/>
    <p:sldId id="288" r:id="rId10"/>
    <p:sldId id="276" r:id="rId11"/>
    <p:sldId id="275" r:id="rId12"/>
    <p:sldId id="290" r:id="rId13"/>
    <p:sldId id="291" r:id="rId14"/>
    <p:sldId id="292" r:id="rId15"/>
    <p:sldId id="297" r:id="rId16"/>
    <p:sldId id="277" r:id="rId17"/>
    <p:sldId id="281" r:id="rId18"/>
    <p:sldId id="282" r:id="rId19"/>
    <p:sldId id="283" r:id="rId20"/>
    <p:sldId id="284" r:id="rId21"/>
    <p:sldId id="298" r:id="rId22"/>
    <p:sldId id="278" r:id="rId23"/>
    <p:sldId id="279" r:id="rId24"/>
    <p:sldId id="293" r:id="rId25"/>
    <p:sldId id="294" r:id="rId26"/>
    <p:sldId id="303" r:id="rId27"/>
    <p:sldId id="296" r:id="rId28"/>
    <p:sldId id="268" r:id="rId29"/>
    <p:sldId id="300" r:id="rId30"/>
    <p:sldId id="261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22112" autoAdjust="0"/>
    <p:restoredTop sz="98711" autoAdjust="0"/>
  </p:normalViewPr>
  <p:slideViewPr>
    <p:cSldViewPr>
      <p:cViewPr>
        <p:scale>
          <a:sx n="60" d="100"/>
          <a:sy n="60" d="100"/>
        </p:scale>
        <p:origin x="-1196" y="-2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644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BE3EAB-E5FE-4029-913C-E6F2642D1805}" type="datetimeFigureOut">
              <a:rPr lang="de-DE" smtClean="0"/>
              <a:pPr/>
              <a:t>02.09.2013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C33A7-5EB7-4212-9D06-7B789D1A1B3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C33A7-5EB7-4212-9D06-7B789D1A1B33}" type="slidenum">
              <a:rPr lang="de-DE" smtClean="0"/>
              <a:pPr/>
              <a:t>2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CA2F2-4546-4022-9166-16627E321153}" type="datetime1">
              <a:rPr lang="de-DE" smtClean="0"/>
              <a:pPr/>
              <a:t>02.09.2013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staatenlos.info</a:t>
            </a:r>
            <a:endParaRPr kumimoji="0"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‹Nr.›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AA748-F5CA-45BE-82A2-77C2031E88D1}" type="datetime1">
              <a:rPr lang="de-DE" smtClean="0"/>
              <a:pPr/>
              <a:t>02.09.2013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staatenlos.info</a:t>
            </a:r>
            <a:endParaRPr kumimoji="0"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‹Nr.›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DCE9B-6C15-4708-82AF-B4611DB2AE36}" type="datetime1">
              <a:rPr lang="de-DE" smtClean="0"/>
              <a:pPr/>
              <a:t>02.09.2013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staatenlos.info</a:t>
            </a:r>
            <a:endParaRPr kumimoji="0"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‹Nr.›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B616E-DBF5-4E86-BC49-B8A6DFB2626A}" type="datetime1">
              <a:rPr lang="de-DE" smtClean="0"/>
              <a:pPr/>
              <a:t>02.09.2013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staatenlos.info</a:t>
            </a:r>
            <a:endParaRPr kumimoji="0"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‹Nr.›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36777-5A5A-4698-AC87-5D9FAE827C12}" type="datetime1">
              <a:rPr lang="de-DE" smtClean="0"/>
              <a:pPr/>
              <a:t>02.09.2013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staatenlos.info</a:t>
            </a:r>
            <a:endParaRPr kumimoji="0"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‹Nr.›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6FAD8-175C-4F88-87C3-510579206FC4}" type="datetime1">
              <a:rPr lang="de-DE" smtClean="0"/>
              <a:pPr/>
              <a:t>02.09.2013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staatenlos.info</a:t>
            </a:r>
            <a:endParaRPr kumimoji="0"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‹Nr.›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E9A08-4210-4E3B-85A6-131FB79753BF}" type="datetime1">
              <a:rPr lang="de-DE" smtClean="0"/>
              <a:pPr/>
              <a:t>02.09.2013</a:t>
            </a:fld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staatenlos.info</a:t>
            </a:r>
            <a:endParaRPr kumimoji="0"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‹Nr.›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7847-0B85-4D31-A404-E60256BB7608}" type="datetime1">
              <a:rPr lang="de-DE" smtClean="0"/>
              <a:pPr/>
              <a:t>02.09.2013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staatenlos.info</a:t>
            </a:r>
            <a:endParaRPr kumimoji="0"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‹Nr.›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3901C-8803-4F02-B198-1F65A9257FB3}" type="datetime1">
              <a:rPr lang="de-DE" smtClean="0"/>
              <a:pPr/>
              <a:t>02.09.2013</a:t>
            </a:fld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staatenlos.info</a:t>
            </a:r>
            <a:endParaRPr kumimoji="0"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‹Nr.›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ABC41-42FD-4E79-A749-CF615B32A83B}" type="datetime1">
              <a:rPr lang="de-DE" smtClean="0"/>
              <a:pPr/>
              <a:t>02.09.2013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staatenlos.info</a:t>
            </a:r>
            <a:endParaRPr kumimoji="0"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‹Nr.›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A7978-3BC7-4003-B7BD-CFBCFD03E50F}" type="datetime1">
              <a:rPr lang="de-DE" smtClean="0"/>
              <a:pPr/>
              <a:t>02.09.2013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staatenlos.info</a:t>
            </a:r>
            <a:endParaRPr kumimoji="0"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‹Nr.›</a:t>
            </a:fld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E13EAD-49F3-4298-B7A0-F61A0C020E39}" type="datetime1">
              <a:rPr lang="de-DE" smtClean="0"/>
              <a:pPr/>
              <a:t>02.09.2013</a:t>
            </a:fld>
            <a:endParaRPr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0" lang="en-US" smtClean="0">
                <a:solidFill>
                  <a:schemeClr val="tx1">
                    <a:shade val="50000"/>
                  </a:schemeClr>
                </a:solidFill>
              </a:rPr>
              <a:t>staatenlos.info</a:t>
            </a:r>
            <a:endParaRPr kumimoji="0"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29E33-B620-47F9-BB04-8846C2A5AFCC}" type="slidenum">
              <a:rPr kumimoji="0" lang="en-US" smtClean="0"/>
              <a:pPr/>
              <a:t>‹Nr.›</a:t>
            </a:fld>
            <a:endParaRPr kumimoji="0" lang="en-US" dirty="0">
              <a:solidFill>
                <a:schemeClr val="tx1">
                  <a:shade val="50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0896"/>
          </a:xfrm>
        </p:spPr>
        <p:txBody>
          <a:bodyPr/>
          <a:lstStyle/>
          <a:p>
            <a:r>
              <a:rPr lang="ru-RU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Боннская армия основной закон в 1949 </a:t>
            </a:r>
            <a:endParaRPr lang="de-DE" sz="2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7847-0B85-4D31-A404-E60256BB7608}" type="datetime1">
              <a:rPr lang="de-DE" smtClean="0"/>
              <a:pPr/>
              <a:t>02.09.2013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staatenlos.info</a:t>
            </a:r>
            <a:endParaRPr kumimoji="0"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1</a:t>
            </a:fld>
            <a:endParaRPr kumimoji="0" lang="en-US"/>
          </a:p>
        </p:txBody>
      </p:sp>
      <p:grpSp>
        <p:nvGrpSpPr>
          <p:cNvPr id="10" name="Gruppieren 9"/>
          <p:cNvGrpSpPr/>
          <p:nvPr/>
        </p:nvGrpSpPr>
        <p:grpSpPr>
          <a:xfrm>
            <a:off x="1142976" y="1285860"/>
            <a:ext cx="6886604" cy="4714908"/>
            <a:chOff x="1214414" y="1285860"/>
            <a:chExt cx="6886604" cy="4714908"/>
          </a:xfrm>
        </p:grpSpPr>
        <p:pic>
          <p:nvPicPr>
            <p:cNvPr id="7" name="Grafik 6" descr="35296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14414" y="1285860"/>
              <a:ext cx="3000395" cy="4714908"/>
            </a:xfrm>
            <a:prstGeom prst="rect">
              <a:avLst/>
            </a:prstGeom>
          </p:spPr>
        </p:pic>
        <p:pic>
          <p:nvPicPr>
            <p:cNvPr id="8" name="Grafik 7" descr="VILLA ROTHSCHILD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0" y="1285860"/>
              <a:ext cx="3529018" cy="2185990"/>
            </a:xfrm>
            <a:prstGeom prst="rect">
              <a:avLst/>
            </a:prstGeom>
          </p:spPr>
        </p:pic>
        <p:pic>
          <p:nvPicPr>
            <p:cNvPr id="9" name="Grafik 8" descr="Adenauer_GG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29190" y="3500438"/>
              <a:ext cx="3143272" cy="237491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57224" y="0"/>
            <a:ext cx="7772400" cy="785794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Основной закон – язык программирования БЭЙСИК – low2 сторону 1 - 2 </a:t>
            </a:r>
            <a:endParaRPr lang="de-DE" sz="24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334EB-FD0E-4994-B97B-A2DBA5621887}" type="datetime1">
              <a:rPr lang="de-DE" smtClean="0"/>
              <a:pPr/>
              <a:t>02.09.2013</a:t>
            </a:fld>
            <a:endParaRPr lang="en-US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staatenlos.info</a:t>
            </a:r>
            <a:endParaRPr kumimoji="0"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10</a:t>
            </a:fld>
            <a:endParaRPr kumimoji="0" lang="en-US"/>
          </a:p>
        </p:txBody>
      </p:sp>
      <p:grpSp>
        <p:nvGrpSpPr>
          <p:cNvPr id="8" name="Gruppieren 7"/>
          <p:cNvGrpSpPr/>
          <p:nvPr/>
        </p:nvGrpSpPr>
        <p:grpSpPr>
          <a:xfrm>
            <a:off x="928662" y="1142984"/>
            <a:ext cx="7302796" cy="5000660"/>
            <a:chOff x="945800" y="1071546"/>
            <a:chExt cx="7302796" cy="5000660"/>
          </a:xfrm>
        </p:grpSpPr>
        <p:pic>
          <p:nvPicPr>
            <p:cNvPr id="3" name="Grafik 2" descr="Grundgesetz-Basic-low2_001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5800" y="1071546"/>
              <a:ext cx="3533721" cy="5000660"/>
            </a:xfrm>
            <a:prstGeom prst="rect">
              <a:avLst/>
            </a:prstGeom>
          </p:spPr>
        </p:pic>
        <p:pic>
          <p:nvPicPr>
            <p:cNvPr id="4" name="Grafik 3" descr="Grundgesetz-Basic-low2_002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14876" y="1071546"/>
              <a:ext cx="3533720" cy="500066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57224" y="0"/>
            <a:ext cx="7772400" cy="928670"/>
          </a:xfrm>
        </p:spPr>
        <p:txBody>
          <a:bodyPr/>
          <a:lstStyle/>
          <a:p>
            <a:r>
              <a:rPr lang="ru-RU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Центральная проблема в Германии - которая отсутствует конституции </a:t>
            </a:r>
            <a:endParaRPr lang="de-DE" sz="2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D41-6196-4E74-8B1A-47802C60B022}" type="datetime1">
              <a:rPr lang="de-DE" smtClean="0"/>
              <a:pPr/>
              <a:t>02.09.2013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staatenlos.info</a:t>
            </a:r>
            <a:endParaRPr kumimoji="0"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11</a:t>
            </a:fld>
            <a:endParaRPr kumimoji="0" lang="en-US"/>
          </a:p>
        </p:txBody>
      </p:sp>
      <p:pic>
        <p:nvPicPr>
          <p:cNvPr id="3" name="Grafik 2" descr="Das Kernproblem in Deutschland - die Verfassung fehlt_0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364" y="1071546"/>
            <a:ext cx="3803251" cy="5382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28662" y="142852"/>
            <a:ext cx="7772400" cy="559482"/>
          </a:xfrm>
        </p:spPr>
        <p:txBody>
          <a:bodyPr/>
          <a:lstStyle/>
          <a:p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Германия Растерянно </a:t>
            </a:r>
            <a:endParaRPr lang="de-DE" sz="2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7847-0B85-4D31-A404-E60256BB7608}" type="datetime1">
              <a:rPr lang="de-DE" smtClean="0"/>
              <a:pPr/>
              <a:t>02.09.2013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staatenlos.info</a:t>
            </a:r>
            <a:endParaRPr kumimoji="0"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12</a:t>
            </a:fld>
            <a:endParaRPr kumimoji="0" lang="en-US"/>
          </a:p>
        </p:txBody>
      </p:sp>
      <p:pic>
        <p:nvPicPr>
          <p:cNvPr id="6" name="Grafik 5" descr="DEUTSCHLAND VASSUNGSLOS.doc_0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926" y="928670"/>
            <a:ext cx="3786129" cy="5357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28662" y="214290"/>
            <a:ext cx="7772400" cy="428628"/>
          </a:xfrm>
        </p:spPr>
        <p:txBody>
          <a:bodyPr/>
          <a:lstStyle/>
          <a:p>
            <a:r>
              <a:rPr lang="ru-RU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КОНСТИТУЦИЯ В 1919 = мирные договоры сторону 1-2 </a:t>
            </a:r>
            <a:endParaRPr lang="de-DE" sz="2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7847-0B85-4D31-A404-E60256BB7608}" type="datetime1">
              <a:rPr lang="de-DE" smtClean="0"/>
              <a:pPr/>
              <a:t>02.09.2013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staatenlos.info</a:t>
            </a:r>
            <a:endParaRPr kumimoji="0"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13</a:t>
            </a:fld>
            <a:endParaRPr kumimoji="0" lang="en-US"/>
          </a:p>
        </p:txBody>
      </p:sp>
      <p:grpSp>
        <p:nvGrpSpPr>
          <p:cNvPr id="6" name="Gruppieren 5"/>
          <p:cNvGrpSpPr/>
          <p:nvPr/>
        </p:nvGrpSpPr>
        <p:grpSpPr>
          <a:xfrm>
            <a:off x="1214414" y="1071546"/>
            <a:ext cx="7000924" cy="4947712"/>
            <a:chOff x="1071538" y="1285860"/>
            <a:chExt cx="7000924" cy="4947712"/>
          </a:xfrm>
        </p:grpSpPr>
        <p:pic>
          <p:nvPicPr>
            <p:cNvPr id="7" name="Grafik 6" descr="VERFASSUNG1919 = Friedensverträge_001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1538" y="1285860"/>
              <a:ext cx="3415944" cy="4929222"/>
            </a:xfrm>
            <a:prstGeom prst="rect">
              <a:avLst/>
            </a:prstGeom>
          </p:spPr>
        </p:pic>
        <p:pic>
          <p:nvPicPr>
            <p:cNvPr id="8" name="Grafik 7" descr="VERFASSUNG1919 = Friedensverträge_002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43438" y="1285860"/>
              <a:ext cx="3429024" cy="494771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57224" y="285728"/>
            <a:ext cx="7915276" cy="416606"/>
          </a:xfrm>
        </p:spPr>
        <p:txBody>
          <a:bodyPr/>
          <a:lstStyle/>
          <a:p>
            <a:r>
              <a:rPr lang="ru-RU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КОНСТИТУЦИЯ в 1919 = мирные договоры сторону 3 </a:t>
            </a:r>
            <a:endParaRPr lang="de-DE" sz="2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7847-0B85-4D31-A404-E60256BB7608}" type="datetime1">
              <a:rPr lang="de-DE" smtClean="0"/>
              <a:pPr/>
              <a:t>02.09.2013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staatenlos.info</a:t>
            </a:r>
            <a:endParaRPr kumimoji="0"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14</a:t>
            </a:fld>
            <a:endParaRPr kumimoji="0" lang="en-US"/>
          </a:p>
        </p:txBody>
      </p:sp>
      <p:pic>
        <p:nvPicPr>
          <p:cNvPr id="6" name="Grafik 5" descr="VERFASSUNG1919 = Friedensverträge_00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40" y="1071546"/>
            <a:ext cx="3500462" cy="5000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28662" y="142852"/>
            <a:ext cx="7772400" cy="559482"/>
          </a:xfrm>
        </p:spPr>
        <p:txBody>
          <a:bodyPr/>
          <a:lstStyle/>
          <a:p>
            <a:r>
              <a:rPr lang="ru-RU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Компетентность союзников в армии - основной закон </a:t>
            </a:r>
            <a:endParaRPr lang="de-DE" sz="2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7847-0B85-4D31-A404-E60256BB7608}" type="datetime1">
              <a:rPr lang="de-DE" smtClean="0"/>
              <a:pPr/>
              <a:t>02.09.2013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staatenlos.info</a:t>
            </a:r>
            <a:endParaRPr kumimoji="0"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15</a:t>
            </a:fld>
            <a:endParaRPr kumimoji="0" lang="en-US"/>
          </a:p>
        </p:txBody>
      </p:sp>
      <p:pic>
        <p:nvPicPr>
          <p:cNvPr id="6" name="Grafik 5" descr="Artikel 146 Grundgesetz - mit Mark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38" y="1285860"/>
            <a:ext cx="7584229" cy="3006155"/>
          </a:xfrm>
          <a:prstGeom prst="rect">
            <a:avLst/>
          </a:prstGeom>
        </p:spPr>
      </p:pic>
      <p:pic>
        <p:nvPicPr>
          <p:cNvPr id="7" name="Grafik 6" descr="Artikel 139 (2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538" y="4357694"/>
            <a:ext cx="7572428" cy="1581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2844" y="0"/>
            <a:ext cx="9001156" cy="100010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Компетентность союзников в причине закон </a:t>
            </a:r>
            <a:br>
              <a:rPr lang="ru-RU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Сторона 1 - 2 </a:t>
            </a:r>
            <a:endParaRPr lang="de-DE" sz="2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7C588-CA53-4934-9E58-F2A2ACC56433}" type="datetime1">
              <a:rPr lang="de-DE" smtClean="0"/>
              <a:pPr/>
              <a:t>02.09.2013</a:t>
            </a:fld>
            <a:endParaRPr lang="en-US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staatenlos.info</a:t>
            </a:r>
            <a:endParaRPr kumimoji="0"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16</a:t>
            </a:fld>
            <a:endParaRPr kumimoji="0" lang="en-US"/>
          </a:p>
        </p:txBody>
      </p:sp>
      <p:grpSp>
        <p:nvGrpSpPr>
          <p:cNvPr id="8" name="Gruppieren 7"/>
          <p:cNvGrpSpPr/>
          <p:nvPr/>
        </p:nvGrpSpPr>
        <p:grpSpPr>
          <a:xfrm>
            <a:off x="1000100" y="1285860"/>
            <a:ext cx="7234244" cy="4980490"/>
            <a:chOff x="1000100" y="1285860"/>
            <a:chExt cx="7234244" cy="4980490"/>
          </a:xfrm>
        </p:grpSpPr>
        <p:pic>
          <p:nvPicPr>
            <p:cNvPr id="3" name="Grafik 2" descr="Alliierte Zuständigkeit im Grund Gesetz_001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0100" y="1285860"/>
              <a:ext cx="3500461" cy="4953592"/>
            </a:xfrm>
            <a:prstGeom prst="rect">
              <a:avLst/>
            </a:prstGeom>
          </p:spPr>
        </p:pic>
        <p:pic>
          <p:nvPicPr>
            <p:cNvPr id="4" name="Grafik 3" descr="Alliierte Zuständigkeit im Grund Gesetz_002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14876" y="1285860"/>
              <a:ext cx="3519468" cy="498049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85725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Компетентность союзников в причине закон </a:t>
            </a:r>
            <a:br>
              <a:rPr lang="ru-RU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Сторона </a:t>
            </a:r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ru-RU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de-DE" sz="2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E98AC-1155-495B-A216-4913DDA35B19}" type="datetime1">
              <a:rPr lang="de-DE" smtClean="0"/>
              <a:pPr/>
              <a:t>02.09.2013</a:t>
            </a:fld>
            <a:endParaRPr lang="en-US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staatenlos.info</a:t>
            </a:r>
            <a:endParaRPr kumimoji="0"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17</a:t>
            </a:fld>
            <a:endParaRPr kumimoji="0" lang="en-US"/>
          </a:p>
        </p:txBody>
      </p:sp>
      <p:grpSp>
        <p:nvGrpSpPr>
          <p:cNvPr id="8" name="Gruppieren 7"/>
          <p:cNvGrpSpPr/>
          <p:nvPr/>
        </p:nvGrpSpPr>
        <p:grpSpPr>
          <a:xfrm>
            <a:off x="1071538" y="1357298"/>
            <a:ext cx="7076095" cy="4929222"/>
            <a:chOff x="1071538" y="1357298"/>
            <a:chExt cx="7076095" cy="4929222"/>
          </a:xfrm>
        </p:grpSpPr>
        <p:pic>
          <p:nvPicPr>
            <p:cNvPr id="3" name="Grafik 2" descr="Alliierte Zuständigkeit im Grund Gesetz_003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1538" y="1357298"/>
              <a:ext cx="3483238" cy="4929222"/>
            </a:xfrm>
            <a:prstGeom prst="rect">
              <a:avLst/>
            </a:prstGeom>
          </p:spPr>
        </p:pic>
        <p:pic>
          <p:nvPicPr>
            <p:cNvPr id="4" name="Grafik 3" descr="Alliierte Zuständigkeit im Grund Gesetz_004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14876" y="1357298"/>
              <a:ext cx="3432757" cy="492922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85725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Компетентность союзников в причине закон </a:t>
            </a:r>
            <a:br>
              <a:rPr lang="ru-RU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Сторона </a:t>
            </a:r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ru-RU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de-DE" sz="2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DA508-301E-456F-90A5-081FD7177A9D}" type="datetime1">
              <a:rPr lang="de-DE" smtClean="0"/>
              <a:pPr/>
              <a:t>02.09.2013</a:t>
            </a:fld>
            <a:endParaRPr lang="en-US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staatenlos.info</a:t>
            </a:r>
            <a:endParaRPr kumimoji="0"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18</a:t>
            </a:fld>
            <a:endParaRPr kumimoji="0" lang="en-US"/>
          </a:p>
        </p:txBody>
      </p:sp>
      <p:grpSp>
        <p:nvGrpSpPr>
          <p:cNvPr id="8" name="Gruppieren 7"/>
          <p:cNvGrpSpPr/>
          <p:nvPr/>
        </p:nvGrpSpPr>
        <p:grpSpPr>
          <a:xfrm>
            <a:off x="1122020" y="1327498"/>
            <a:ext cx="7164756" cy="4852501"/>
            <a:chOff x="1122020" y="1327498"/>
            <a:chExt cx="7164756" cy="4852501"/>
          </a:xfrm>
        </p:grpSpPr>
        <p:pic>
          <p:nvPicPr>
            <p:cNvPr id="3" name="Grafik 2" descr="Alliierte Zuständigkeit im Grund Gesetz_005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22020" y="1357299"/>
              <a:ext cx="3382274" cy="4786346"/>
            </a:xfrm>
            <a:prstGeom prst="rect">
              <a:avLst/>
            </a:prstGeom>
          </p:spPr>
        </p:pic>
        <p:pic>
          <p:nvPicPr>
            <p:cNvPr id="4" name="Grafik 3" descr="Alliierte Zuständigkeit im Grund Gesetz_006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57752" y="1327498"/>
              <a:ext cx="3429024" cy="485250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Компетентность союзников в причине закон </a:t>
            </a:r>
            <a:br>
              <a:rPr lang="ru-RU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Сторона </a:t>
            </a:r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ru-RU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8</a:t>
            </a:r>
            <a:r>
              <a:rPr lang="ru-RU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de-DE" sz="2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430C5-5A83-4B79-8B01-CCEBAAFB25D8}" type="datetime1">
              <a:rPr lang="de-DE" smtClean="0"/>
              <a:pPr/>
              <a:t>02.09.2013</a:t>
            </a:fld>
            <a:endParaRPr lang="en-US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staatenlos.info</a:t>
            </a:r>
            <a:endParaRPr kumimoji="0"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19</a:t>
            </a:fld>
            <a:endParaRPr kumimoji="0" lang="en-US"/>
          </a:p>
        </p:txBody>
      </p:sp>
      <p:grpSp>
        <p:nvGrpSpPr>
          <p:cNvPr id="8" name="Gruppieren 7"/>
          <p:cNvGrpSpPr/>
          <p:nvPr/>
        </p:nvGrpSpPr>
        <p:grpSpPr>
          <a:xfrm>
            <a:off x="1000101" y="1357298"/>
            <a:ext cx="7147532" cy="4857784"/>
            <a:chOff x="1000101" y="1357298"/>
            <a:chExt cx="7147532" cy="4857784"/>
          </a:xfrm>
        </p:grpSpPr>
        <p:pic>
          <p:nvPicPr>
            <p:cNvPr id="3" name="Grafik 2" descr="Alliierte Zuständigkeit im Grund Gesetz_007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0101" y="1357299"/>
              <a:ext cx="3429024" cy="4852503"/>
            </a:xfrm>
            <a:prstGeom prst="rect">
              <a:avLst/>
            </a:prstGeom>
          </p:spPr>
        </p:pic>
        <p:pic>
          <p:nvPicPr>
            <p:cNvPr id="4" name="Grafik 3" descr="Alliierte Zuständigkeit im Grund Gesetz_008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14876" y="1357298"/>
              <a:ext cx="3432757" cy="485778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/>
          <a:lstStyle/>
          <a:p>
            <a:r>
              <a:rPr lang="ru-RU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Рейхстаг Христу - Бундестаг без гражданства Берлин </a:t>
            </a:r>
            <a:endParaRPr lang="de-DE" sz="2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F5DB9-A892-4EF8-B756-754D9540142A}" type="datetime1">
              <a:rPr lang="de-DE" smtClean="0"/>
              <a:pPr/>
              <a:t>02.09.2013</a:t>
            </a:fld>
            <a:endParaRPr lang="en-US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staatenlos.info</a:t>
            </a:r>
            <a:endParaRPr kumimoji="0"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2</a:t>
            </a:fld>
            <a:endParaRPr kumimoji="0" lang="en-US"/>
          </a:p>
        </p:txBody>
      </p:sp>
      <p:grpSp>
        <p:nvGrpSpPr>
          <p:cNvPr id="9" name="Gruppieren 8"/>
          <p:cNvGrpSpPr/>
          <p:nvPr/>
        </p:nvGrpSpPr>
        <p:grpSpPr>
          <a:xfrm>
            <a:off x="785786" y="1928802"/>
            <a:ext cx="7715304" cy="3214710"/>
            <a:chOff x="571472" y="2285992"/>
            <a:chExt cx="8159779" cy="2958703"/>
          </a:xfrm>
        </p:grpSpPr>
        <p:pic>
          <p:nvPicPr>
            <p:cNvPr id="3" name="Grafik 2" descr="Reichstag Christo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472" y="2285992"/>
              <a:ext cx="4033068" cy="2928958"/>
            </a:xfrm>
            <a:prstGeom prst="rect">
              <a:avLst/>
            </a:prstGeom>
          </p:spPr>
        </p:pic>
        <p:pic>
          <p:nvPicPr>
            <p:cNvPr id="8" name="Grafik 7" descr="DSC05405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86314" y="2285992"/>
              <a:ext cx="3944937" cy="295870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Компетентность союзников в причине закон </a:t>
            </a:r>
            <a:br>
              <a:rPr lang="ru-RU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Сторона </a:t>
            </a:r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9</a:t>
            </a:r>
            <a:r>
              <a:rPr lang="ru-RU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ru-RU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de-DE" sz="2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F8DF2-049F-47B8-AC3D-A8539CF63382}" type="datetime1">
              <a:rPr lang="de-DE" smtClean="0"/>
              <a:pPr/>
              <a:t>02.09.2013</a:t>
            </a:fld>
            <a:endParaRPr lang="en-US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staatenlos.info</a:t>
            </a:r>
            <a:endParaRPr kumimoji="0"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20</a:t>
            </a:fld>
            <a:endParaRPr kumimoji="0" lang="en-US"/>
          </a:p>
        </p:txBody>
      </p:sp>
      <p:pic>
        <p:nvPicPr>
          <p:cNvPr id="3" name="Grafik 2" descr="Alliierte Zuständigkeit im Grund Gesetz_0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688" y="1357298"/>
            <a:ext cx="3634683" cy="5143536"/>
          </a:xfrm>
          <a:prstGeom prst="rect">
            <a:avLst/>
          </a:prstGeom>
        </p:spPr>
      </p:pic>
      <p:pic>
        <p:nvPicPr>
          <p:cNvPr id="4" name="Grafik 3" descr="Alliierte Zuständigkeit im Grund Gesetz_01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2" y="1357298"/>
            <a:ext cx="3643338" cy="51557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2976" y="214290"/>
            <a:ext cx="7772400" cy="488044"/>
          </a:xfrm>
        </p:spPr>
        <p:txBody>
          <a:bodyPr/>
          <a:lstStyle/>
          <a:p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Высокая рука </a:t>
            </a:r>
            <a:endParaRPr lang="de-DE" sz="2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338885" y="6284910"/>
            <a:ext cx="2024091" cy="227035"/>
          </a:xfrm>
        </p:spPr>
        <p:txBody>
          <a:bodyPr/>
          <a:lstStyle/>
          <a:p>
            <a:fld id="{69E29E33-B620-47F9-BB04-8846C2A5AFCC}" type="slidenum">
              <a:rPr kumimoji="0" lang="en-US" smtClean="0"/>
              <a:pPr/>
              <a:t>21</a:t>
            </a:fld>
            <a:endParaRPr kumimoji="0" lang="en-US"/>
          </a:p>
        </p:txBody>
      </p:sp>
      <p:sp>
        <p:nvSpPr>
          <p:cNvPr id="6" name="Datumsplatzhalter 2"/>
          <p:cNvSpPr txBox="1">
            <a:spLocks/>
          </p:cNvSpPr>
          <p:nvPr/>
        </p:nvSpPr>
        <p:spPr>
          <a:xfrm>
            <a:off x="6476999" y="6345235"/>
            <a:ext cx="2024091" cy="227035"/>
          </a:xfrm>
          <a:prstGeom prst="rect">
            <a:avLst/>
          </a:prstGeom>
        </p:spPr>
        <p:txBody>
          <a:bodyPr vert="horz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681D4D-4620-4F89-BBA3-26E93059A172}" type="datetime1">
              <a:rPr kumimoji="0" lang="de-DE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02.09.2013</a:t>
            </a:fld>
            <a:endParaRPr kumimoji="0" lang="de-DE" sz="11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Grafik 7" descr="Puti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88" y="928670"/>
            <a:ext cx="3234692" cy="1997707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500034" y="3000372"/>
            <a:ext cx="4500594" cy="16312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9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Шеф армейского прокурора Российской Федерации (Высокая рука союзников)</a:t>
            </a:r>
          </a:p>
          <a:p>
            <a:endParaRPr lang="de-DE" sz="900" b="1" dirty="0" smtClean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9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Весь процесс принимался и обрабатывается шефом армейского прокурора, Cholsunow Pereulok 14, 119852 Москва / Российскую Федерацию. (ВЫСОКАЯ РУКА СОЮЗНИКОВ)</a:t>
            </a:r>
          </a:p>
          <a:p>
            <a:r>
              <a:rPr lang="ru-RU" sz="9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Шеф армию прокурора Главная военная прокуратура</a:t>
            </a:r>
          </a:p>
          <a:p>
            <a:r>
              <a:rPr lang="de-DE" sz="900" b="1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Cholsunow</a:t>
            </a:r>
            <a:r>
              <a:rPr lang="de-DE" sz="9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900" b="1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Pereulok</a:t>
            </a:r>
            <a:r>
              <a:rPr lang="de-DE" sz="9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14 </a:t>
            </a:r>
            <a:r>
              <a:rPr lang="de-DE" sz="900" b="1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Cholsunow</a:t>
            </a:r>
            <a:r>
              <a:rPr lang="de-DE" sz="9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az-Cyrl-AZ" sz="9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переулок 14</a:t>
            </a:r>
          </a:p>
          <a:p>
            <a:r>
              <a:rPr lang="ru-RU" sz="9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119 852 Москва K 160 119852 Москва K 160</a:t>
            </a:r>
          </a:p>
          <a:p>
            <a:r>
              <a:rPr lang="az-Cyrl-AZ" sz="9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Российская Федерация Российская Федерация</a:t>
            </a:r>
          </a:p>
          <a:p>
            <a:endParaRPr lang="de-DE" sz="1000" dirty="0" smtClean="0"/>
          </a:p>
        </p:txBody>
      </p:sp>
      <p:pic>
        <p:nvPicPr>
          <p:cNvPr id="10" name="Grafik 9" descr="Projekt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6380" y="3143248"/>
            <a:ext cx="3000396" cy="3329490"/>
          </a:xfrm>
          <a:prstGeom prst="rect">
            <a:avLst/>
          </a:prstGeom>
        </p:spPr>
      </p:pic>
      <p:pic>
        <p:nvPicPr>
          <p:cNvPr id="11" name="Picture 3" descr="C:\Users\Widerstand\Desktop\18.9.2013\krieg und Frieden\Außenministerium 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826" y="928670"/>
            <a:ext cx="1762041" cy="1951126"/>
          </a:xfrm>
          <a:prstGeom prst="rect">
            <a:avLst/>
          </a:prstGeom>
          <a:noFill/>
        </p:spPr>
      </p:pic>
      <p:pic>
        <p:nvPicPr>
          <p:cNvPr id="12" name="Picture 4" descr="I:\Bilder\Russland\HMSTA Moskau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48" y="1428736"/>
            <a:ext cx="1671046" cy="1357324"/>
          </a:xfrm>
          <a:prstGeom prst="rect">
            <a:avLst/>
          </a:prstGeom>
          <a:noFill/>
        </p:spPr>
      </p:pic>
      <p:sp>
        <p:nvSpPr>
          <p:cNvPr id="13" name="Rechteck 12"/>
          <p:cNvSpPr/>
          <p:nvPr/>
        </p:nvSpPr>
        <p:spPr>
          <a:xfrm>
            <a:off x="571472" y="4714884"/>
            <a:ext cx="4500594" cy="17543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900" dirty="0" smtClean="0">
                <a:solidFill>
                  <a:schemeClr val="bg2"/>
                </a:solidFill>
              </a:rPr>
              <a:t>Закон о единой для всех идеологии 1934 ведет дальше NaZi-колонию III империи с подтверждением факта *DEUTSCH* и приложением ФРГ.</a:t>
            </a:r>
          </a:p>
          <a:p>
            <a:r>
              <a:rPr lang="ru-RU" sz="900" dirty="0" smtClean="0">
                <a:solidFill>
                  <a:schemeClr val="bg2"/>
                </a:solidFill>
              </a:rPr>
              <a:t>Армия - основной закон перекрывает действительную конституцию 1919.</a:t>
            </a:r>
          </a:p>
          <a:p>
            <a:r>
              <a:rPr lang="ru-RU" sz="900" dirty="0" smtClean="0">
                <a:solidFill>
                  <a:schemeClr val="bg2"/>
                </a:solidFill>
              </a:rPr>
              <a:t>ФРГ колонию *DEUTSCH*1934 перекрывает немецкое отечество.</a:t>
            </a:r>
          </a:p>
          <a:p>
            <a:r>
              <a:rPr lang="ru-RU" sz="900" dirty="0" smtClean="0">
                <a:solidFill>
                  <a:schemeClr val="bg2"/>
                </a:solidFill>
              </a:rPr>
              <a:t>С 1945 мир Война активно: никаких мирных договоров с 54 нациями.</a:t>
            </a:r>
          </a:p>
          <a:p>
            <a:r>
              <a:rPr lang="ru-RU" sz="900" dirty="0" smtClean="0">
                <a:solidFill>
                  <a:schemeClr val="bg2"/>
                </a:solidFill>
              </a:rPr>
              <a:t>ФРГ может, хочет и не может закрывать мир.</a:t>
            </a:r>
          </a:p>
          <a:p>
            <a:r>
              <a:rPr lang="ru-RU" sz="900" dirty="0" smtClean="0">
                <a:solidFill>
                  <a:schemeClr val="bg2"/>
                </a:solidFill>
              </a:rPr>
              <a:t>Персонал *DEUTSCH* 1934 был начиная с 08.12.2010 БЕЗ ГРАЖДАНСТВА в ФРГ NaZi-колонию.</a:t>
            </a:r>
          </a:p>
          <a:p>
            <a:endParaRPr lang="de-DE" sz="900" dirty="0" smtClean="0">
              <a:solidFill>
                <a:schemeClr val="bg2"/>
              </a:solidFill>
            </a:endParaRPr>
          </a:p>
          <a:p>
            <a:r>
              <a:rPr lang="ru-RU" sz="900" dirty="0" smtClean="0">
                <a:solidFill>
                  <a:schemeClr val="bg2"/>
                </a:solidFill>
              </a:rPr>
              <a:t>Ст. 116 основных законов „немецкое гражданство" в 1934</a:t>
            </a:r>
          </a:p>
          <a:p>
            <a:r>
              <a:rPr lang="ru-RU" sz="900" dirty="0" smtClean="0">
                <a:solidFill>
                  <a:schemeClr val="bg2"/>
                </a:solidFill>
              </a:rPr>
              <a:t>Ст. 16 основных законов БЕЗ ГРАЖДАНСТВА</a:t>
            </a:r>
          </a:p>
          <a:p>
            <a:r>
              <a:rPr lang="ru-RU" sz="900" dirty="0" smtClean="0">
                <a:solidFill>
                  <a:schemeClr val="bg2"/>
                </a:solidFill>
              </a:rPr>
              <a:t>Ст. 139 основных законов освобождение от фашистской унифицикации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78579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Армия - основной закон против политики </a:t>
            </a:r>
            <a:endParaRPr lang="de-DE" sz="2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5B89-DEBD-4EF6-A063-D342427DBEA1}" type="datetime1">
              <a:rPr lang="de-DE" smtClean="0"/>
              <a:pPr/>
              <a:t>02.09.2013</a:t>
            </a:fld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staatenlos.info</a:t>
            </a:r>
            <a:endParaRPr kumimoji="0"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22</a:t>
            </a:fld>
            <a:endParaRPr kumimoji="0" lang="en-US"/>
          </a:p>
        </p:txBody>
      </p:sp>
      <p:grpSp>
        <p:nvGrpSpPr>
          <p:cNvPr id="9" name="Gruppieren 8"/>
          <p:cNvGrpSpPr/>
          <p:nvPr/>
        </p:nvGrpSpPr>
        <p:grpSpPr>
          <a:xfrm>
            <a:off x="1142976" y="1214422"/>
            <a:ext cx="6946273" cy="5106329"/>
            <a:chOff x="1142976" y="1214422"/>
            <a:chExt cx="6946273" cy="5106329"/>
          </a:xfrm>
        </p:grpSpPr>
        <p:pic>
          <p:nvPicPr>
            <p:cNvPr id="4" name="Grafik 3" descr="GG vs Politik_001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2976" y="1214422"/>
              <a:ext cx="3357586" cy="5106329"/>
            </a:xfrm>
            <a:prstGeom prst="rect">
              <a:avLst/>
            </a:prstGeom>
          </p:spPr>
        </p:pic>
        <p:pic>
          <p:nvPicPr>
            <p:cNvPr id="5" name="Grafik 4" descr="GG vs Politik_002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57752" y="1214422"/>
              <a:ext cx="3231497" cy="507209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511156"/>
          </a:xfrm>
        </p:spPr>
        <p:txBody>
          <a:bodyPr/>
          <a:lstStyle/>
          <a:p>
            <a:r>
              <a:rPr lang="ru-RU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Армия - GG116 - гражданство существует независимо … </a:t>
            </a:r>
            <a:endParaRPr lang="de-DE" sz="2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B5807-57F1-4203-AFF0-24D215253999}" type="datetime1">
              <a:rPr lang="de-DE" smtClean="0"/>
              <a:pPr/>
              <a:t>02.09.2013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staatenlos.info</a:t>
            </a:r>
            <a:endParaRPr kumimoji="0"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23</a:t>
            </a:fld>
            <a:endParaRPr kumimoji="0" lang="en-US"/>
          </a:p>
        </p:txBody>
      </p:sp>
      <p:pic>
        <p:nvPicPr>
          <p:cNvPr id="3" name="Grafik 2" descr="GG116_0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050" y="928670"/>
            <a:ext cx="3799363" cy="53701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00100" y="214290"/>
            <a:ext cx="7772400" cy="41660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Более по-немецки Бундестаг сторону 1 - </a:t>
            </a:r>
            <a:r>
              <a:rPr lang="ru-RU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*</a:t>
            </a:r>
            <a:r>
              <a:rPr lang="az-Cyrl-AZ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Левая </a:t>
            </a:r>
            <a:r>
              <a:rPr lang="az-Cyrl-AZ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рука </a:t>
            </a:r>
            <a:r>
              <a:rPr lang="ru-RU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* </a:t>
            </a:r>
            <a:endParaRPr lang="de-DE" sz="2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7847-0B85-4D31-A404-E60256BB7608}" type="datetime1">
              <a:rPr lang="de-DE" smtClean="0"/>
              <a:pPr/>
              <a:t>02.09.2013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staatenlos.info</a:t>
            </a:r>
            <a:endParaRPr kumimoji="0"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24</a:t>
            </a:fld>
            <a:endParaRPr kumimoji="0" lang="en-US"/>
          </a:p>
        </p:txBody>
      </p:sp>
      <p:pic>
        <p:nvPicPr>
          <p:cNvPr id="6" name="Grafik 5" descr="Gesetzentwurf - Die Link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14612" y="1214422"/>
            <a:ext cx="3571900" cy="49386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57224" y="142852"/>
            <a:ext cx="7772400" cy="416606"/>
          </a:xfrm>
        </p:spPr>
        <p:txBody>
          <a:bodyPr/>
          <a:lstStyle/>
          <a:p>
            <a:r>
              <a:rPr lang="ru-RU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Военная хитрость новую конституцию 1 (ст. 24)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7847-0B85-4D31-A404-E60256BB7608}" type="datetime1">
              <a:rPr lang="de-DE" smtClean="0"/>
              <a:pPr/>
              <a:t>02.09.2013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staatenlos.info</a:t>
            </a:r>
            <a:endParaRPr kumimoji="0"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25</a:t>
            </a:fld>
            <a:endParaRPr kumimoji="0" lang="en-US"/>
          </a:p>
        </p:txBody>
      </p:sp>
      <p:grpSp>
        <p:nvGrpSpPr>
          <p:cNvPr id="11" name="Gruppieren 10"/>
          <p:cNvGrpSpPr/>
          <p:nvPr/>
        </p:nvGrpSpPr>
        <p:grpSpPr>
          <a:xfrm>
            <a:off x="857224" y="1000108"/>
            <a:ext cx="7429552" cy="5356249"/>
            <a:chOff x="928662" y="1000108"/>
            <a:chExt cx="7429552" cy="5356249"/>
          </a:xfrm>
        </p:grpSpPr>
        <p:pic>
          <p:nvPicPr>
            <p:cNvPr id="6" name="Grafik 5" descr="Schäuble mit Marker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72066" y="1000108"/>
              <a:ext cx="3286148" cy="2857520"/>
            </a:xfrm>
            <a:prstGeom prst="rect">
              <a:avLst/>
            </a:prstGeom>
          </p:spPr>
        </p:pic>
        <p:pic>
          <p:nvPicPr>
            <p:cNvPr id="7" name="Picture 2" descr="I:\Bilder\EU &amp; BRD\Roth1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714744" y="4214818"/>
              <a:ext cx="1785950" cy="2071702"/>
            </a:xfrm>
            <a:prstGeom prst="rect">
              <a:avLst/>
            </a:prstGeom>
            <a:noFill/>
          </p:spPr>
        </p:pic>
        <p:pic>
          <p:nvPicPr>
            <p:cNvPr id="8" name="Picture 3" descr="I:\Bilder\Protestbewegung\Trojaner 14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928662" y="1071546"/>
              <a:ext cx="2928958" cy="3018256"/>
            </a:xfrm>
            <a:prstGeom prst="rect">
              <a:avLst/>
            </a:prstGeom>
            <a:noFill/>
          </p:spPr>
        </p:pic>
        <p:pic>
          <p:nvPicPr>
            <p:cNvPr id="9" name="Picture 4" descr="I:\Bilder\NWO\gysi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928662" y="4357694"/>
              <a:ext cx="2428892" cy="1998663"/>
            </a:xfrm>
            <a:prstGeom prst="rect">
              <a:avLst/>
            </a:prstGeom>
            <a:noFill/>
          </p:spPr>
        </p:pic>
        <p:pic>
          <p:nvPicPr>
            <p:cNvPr id="10" name="Picture 5" descr="I:\Bilder\EU &amp; BRD\110906-schachtschneider.jp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786446" y="4214818"/>
              <a:ext cx="2571768" cy="200723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5786" y="142852"/>
            <a:ext cx="7772400" cy="416606"/>
          </a:xfrm>
        </p:spPr>
        <p:txBody>
          <a:bodyPr/>
          <a:lstStyle/>
          <a:p>
            <a:r>
              <a:rPr lang="ru-RU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Военная хитрость новую конституцию 2 (ст. 24)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7847-0B85-4D31-A404-E60256BB7608}" type="datetime1">
              <a:rPr lang="de-DE" smtClean="0"/>
              <a:pPr/>
              <a:t>02.09.2013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staatenlos.info</a:t>
            </a:r>
            <a:endParaRPr kumimoji="0"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26</a:t>
            </a:fld>
            <a:endParaRPr kumimoji="0" lang="en-US"/>
          </a:p>
        </p:txBody>
      </p:sp>
      <p:grpSp>
        <p:nvGrpSpPr>
          <p:cNvPr id="8" name="Gruppieren 7"/>
          <p:cNvGrpSpPr/>
          <p:nvPr/>
        </p:nvGrpSpPr>
        <p:grpSpPr>
          <a:xfrm>
            <a:off x="1214414" y="1071546"/>
            <a:ext cx="7143800" cy="5000660"/>
            <a:chOff x="1214414" y="1071546"/>
            <a:chExt cx="7143800" cy="5000660"/>
          </a:xfrm>
        </p:grpSpPr>
        <p:pic>
          <p:nvPicPr>
            <p:cNvPr id="6" name="Grafik 5" descr="Der Tagesspiegel Münte mit Matker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14414" y="1071546"/>
              <a:ext cx="3429169" cy="5000660"/>
            </a:xfrm>
            <a:prstGeom prst="rect">
              <a:avLst/>
            </a:prstGeom>
          </p:spPr>
        </p:pic>
        <p:pic>
          <p:nvPicPr>
            <p:cNvPr id="7" name="Grafik 6" descr="Spiegel Münte mit Marker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57752" y="1071546"/>
              <a:ext cx="3500462" cy="500066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28662" y="142852"/>
            <a:ext cx="7772400" cy="64294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План: Тайная акция Основной закон в 2011 - выборы в бундестаг в 2013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7847-0B85-4D31-A404-E60256BB7608}" type="datetime1">
              <a:rPr lang="de-DE" smtClean="0"/>
              <a:pPr/>
              <a:t>02.09.2013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staatenlos.info</a:t>
            </a:r>
            <a:endParaRPr kumimoji="0"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27</a:t>
            </a:fld>
            <a:endParaRPr kumimoji="0" lang="en-US"/>
          </a:p>
        </p:txBody>
      </p:sp>
      <p:grpSp>
        <p:nvGrpSpPr>
          <p:cNvPr id="8" name="Gruppieren 7"/>
          <p:cNvGrpSpPr/>
          <p:nvPr/>
        </p:nvGrpSpPr>
        <p:grpSpPr>
          <a:xfrm>
            <a:off x="1000100" y="1285860"/>
            <a:ext cx="7500990" cy="5004539"/>
            <a:chOff x="1000100" y="1285860"/>
            <a:chExt cx="7500990" cy="5004539"/>
          </a:xfrm>
        </p:grpSpPr>
        <p:pic>
          <p:nvPicPr>
            <p:cNvPr id="6" name="Grafik 5" descr="Spiegel 46 11 - Blatt 1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0100" y="1285860"/>
              <a:ext cx="3654770" cy="5004539"/>
            </a:xfrm>
            <a:prstGeom prst="rect">
              <a:avLst/>
            </a:prstGeom>
          </p:spPr>
        </p:pic>
        <p:pic>
          <p:nvPicPr>
            <p:cNvPr id="7" name="Grafik 6" descr="Spiegel 46 11 - Blatt 2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29190" y="1285860"/>
              <a:ext cx="3571900" cy="500066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57224" y="142852"/>
            <a:ext cx="7772400" cy="488044"/>
          </a:xfrm>
        </p:spPr>
        <p:txBody>
          <a:bodyPr/>
          <a:lstStyle/>
          <a:p>
            <a:r>
              <a:rPr lang="ru-RU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ГЕРМАНИЯ имеет и - это РЕШЕНИЕ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44EBE-3048-4F34-BA50-D289DFFE59E5}" type="datetime1">
              <a:rPr lang="de-DE" smtClean="0"/>
              <a:pPr/>
              <a:t>02.09.2013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staatenlos.info</a:t>
            </a:r>
            <a:endParaRPr kumimoji="0"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28</a:t>
            </a:fld>
            <a:endParaRPr kumimoji="0" lang="en-US"/>
          </a:p>
        </p:txBody>
      </p:sp>
      <p:pic>
        <p:nvPicPr>
          <p:cNvPr id="3" name="Grafik 2" descr="DEUTSCHLAND LÖSU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00" y="1571612"/>
            <a:ext cx="7328666" cy="48910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28662" y="214290"/>
            <a:ext cx="7772400" cy="488044"/>
          </a:xfrm>
        </p:spPr>
        <p:txBody>
          <a:bodyPr/>
          <a:lstStyle/>
          <a:p>
            <a:r>
              <a:rPr lang="ru-RU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Солидарность для родины &amp; мира Мир = будущее для всех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7847-0B85-4D31-A404-E60256BB7608}" type="datetime1">
              <a:rPr lang="de-DE" smtClean="0"/>
              <a:pPr/>
              <a:t>02.09.2013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staatenlos.info</a:t>
            </a:r>
            <a:endParaRPr kumimoji="0"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29</a:t>
            </a:fld>
            <a:endParaRPr kumimoji="0" lang="en-US"/>
          </a:p>
        </p:txBody>
      </p:sp>
      <p:pic>
        <p:nvPicPr>
          <p:cNvPr id="6" name="Grafik 5" descr="Kopie vonweltfried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414" y="1000108"/>
            <a:ext cx="7143800" cy="51149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642918"/>
          </a:xfrm>
        </p:spPr>
        <p:txBody>
          <a:bodyPr>
            <a:noAutofit/>
          </a:bodyPr>
          <a:lstStyle/>
          <a:p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Европейское сообщество </a:t>
            </a:r>
            <a:b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endParaRPr lang="de-DE" sz="2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7847-0B85-4D31-A404-E60256BB7608}" type="datetime1">
              <a:rPr lang="de-DE" smtClean="0"/>
              <a:pPr/>
              <a:t>02.09.2013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staatenlos.info</a:t>
            </a:r>
            <a:endParaRPr kumimoji="0"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3</a:t>
            </a:fld>
            <a:endParaRPr kumimoji="0" lang="en-US"/>
          </a:p>
        </p:txBody>
      </p:sp>
      <p:grpSp>
        <p:nvGrpSpPr>
          <p:cNvPr id="8" name="Gruppieren 7"/>
          <p:cNvGrpSpPr/>
          <p:nvPr/>
        </p:nvGrpSpPr>
        <p:grpSpPr>
          <a:xfrm>
            <a:off x="642910" y="1714488"/>
            <a:ext cx="7958531" cy="3849079"/>
            <a:chOff x="785786" y="1285860"/>
            <a:chExt cx="7958531" cy="3849079"/>
          </a:xfrm>
        </p:grpSpPr>
        <p:pic>
          <p:nvPicPr>
            <p:cNvPr id="6" name="Grafik 5" descr="BRD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5786" y="1285860"/>
              <a:ext cx="3857652" cy="3849079"/>
            </a:xfrm>
            <a:prstGeom prst="rect">
              <a:avLst/>
            </a:prstGeom>
          </p:spPr>
        </p:pic>
        <p:pic>
          <p:nvPicPr>
            <p:cNvPr id="1026" name="Picture 2" descr="I:\Bilder\Faschismus &amp; Nazismus\nazi-regime-deutschland-2012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86314" y="1285860"/>
              <a:ext cx="3958003" cy="378621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32"/>
          </a:xfrm>
        </p:spPr>
        <p:txBody>
          <a:bodyPr>
            <a:normAutofit/>
          </a:bodyPr>
          <a:lstStyle/>
          <a:p>
            <a:r>
              <a:rPr lang="az-Cyrl-AZ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РОДИНА Рейхстаг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3AA62-F155-451E-A18E-41CBC20FA652}" type="datetime1">
              <a:rPr lang="de-DE" smtClean="0"/>
              <a:pPr/>
              <a:t>02.09.2013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staatenlos.info</a:t>
            </a:r>
            <a:endParaRPr kumimoji="0"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30</a:t>
            </a:fld>
            <a:endParaRPr kumimoji="0" lang="en-US"/>
          </a:p>
        </p:txBody>
      </p:sp>
      <p:pic>
        <p:nvPicPr>
          <p:cNvPr id="3" name="Grafik 2" descr="HEIMAT- Reichsta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76" y="1071546"/>
            <a:ext cx="7090492" cy="52292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57224" y="214290"/>
            <a:ext cx="7772400" cy="416606"/>
          </a:xfrm>
        </p:spPr>
        <p:txBody>
          <a:bodyPr/>
          <a:lstStyle/>
          <a:p>
            <a:r>
              <a:rPr lang="ru-RU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Основной закон против веймарской конституции WRV 1919 </a:t>
            </a:r>
            <a:endParaRPr lang="de-DE" sz="2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7847-0B85-4D31-A404-E60256BB7608}" type="datetime1">
              <a:rPr lang="de-DE" smtClean="0"/>
              <a:pPr/>
              <a:t>02.09.2013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staatenlos.info</a:t>
            </a:r>
            <a:endParaRPr kumimoji="0"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4</a:t>
            </a:fld>
            <a:endParaRPr kumimoji="0" lang="en-US"/>
          </a:p>
        </p:txBody>
      </p:sp>
      <p:grpSp>
        <p:nvGrpSpPr>
          <p:cNvPr id="6" name="Gruppieren 5"/>
          <p:cNvGrpSpPr/>
          <p:nvPr/>
        </p:nvGrpSpPr>
        <p:grpSpPr>
          <a:xfrm>
            <a:off x="1571604" y="1285860"/>
            <a:ext cx="6500858" cy="4643470"/>
            <a:chOff x="1571604" y="1285860"/>
            <a:chExt cx="6500858" cy="4643470"/>
          </a:xfrm>
        </p:grpSpPr>
        <p:pic>
          <p:nvPicPr>
            <p:cNvPr id="7" name="Grafik 6" descr="GG1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71604" y="1285860"/>
              <a:ext cx="3033972" cy="4643470"/>
            </a:xfrm>
            <a:prstGeom prst="rect">
              <a:avLst/>
            </a:prstGeom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57752" y="1285860"/>
              <a:ext cx="3214710" cy="46434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28662" y="142852"/>
            <a:ext cx="7772400" cy="416606"/>
          </a:xfrm>
        </p:spPr>
        <p:txBody>
          <a:bodyPr/>
          <a:lstStyle/>
          <a:p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Германия перекрывает </a:t>
            </a:r>
            <a:endParaRPr lang="de-DE" sz="2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7847-0B85-4D31-A404-E60256BB7608}" type="datetime1">
              <a:rPr lang="de-DE" smtClean="0"/>
              <a:pPr/>
              <a:t>02.09.2013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staatenlos.info</a:t>
            </a:r>
            <a:endParaRPr kumimoji="0"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5</a:t>
            </a:fld>
            <a:endParaRPr kumimoji="0" lang="en-US"/>
          </a:p>
        </p:txBody>
      </p:sp>
      <p:grpSp>
        <p:nvGrpSpPr>
          <p:cNvPr id="6" name="Gruppieren 5"/>
          <p:cNvGrpSpPr/>
          <p:nvPr/>
        </p:nvGrpSpPr>
        <p:grpSpPr>
          <a:xfrm>
            <a:off x="928662" y="1000108"/>
            <a:ext cx="7639047" cy="5161211"/>
            <a:chOff x="924827" y="1214422"/>
            <a:chExt cx="7639047" cy="5161211"/>
          </a:xfrm>
        </p:grpSpPr>
        <p:pic>
          <p:nvPicPr>
            <p:cNvPr id="7" name="Grafik 6" descr="DEUTSCHLAND überlagert 2.doc_001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4827" y="1214422"/>
              <a:ext cx="3647174" cy="5161211"/>
            </a:xfrm>
            <a:prstGeom prst="rect">
              <a:avLst/>
            </a:prstGeom>
          </p:spPr>
        </p:pic>
        <p:pic>
          <p:nvPicPr>
            <p:cNvPr id="8" name="Grafik 7" descr="DEUTSCHLAND überlagert 2.doc_002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29190" y="1214422"/>
              <a:ext cx="3634684" cy="5143536"/>
            </a:xfrm>
            <a:prstGeom prst="rect">
              <a:avLst/>
            </a:prstGeom>
          </p:spPr>
        </p:pic>
      </p:grpSp>
      <p:pic>
        <p:nvPicPr>
          <p:cNvPr id="9" name="Grafik 8" descr="Zonen_Deutschland-2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9190" y="3500438"/>
            <a:ext cx="3590924" cy="2660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28662" y="0"/>
            <a:ext cx="7772400" cy="702334"/>
          </a:xfrm>
        </p:spPr>
        <p:txBody>
          <a:bodyPr/>
          <a:lstStyle/>
          <a:p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ФРГ - это не Германия </a:t>
            </a:r>
            <a:endParaRPr lang="de-DE" sz="2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7847-0B85-4D31-A404-E60256BB7608}" type="datetime1">
              <a:rPr lang="de-DE" smtClean="0"/>
              <a:pPr/>
              <a:t>02.09.2013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staatenlos.info</a:t>
            </a:r>
            <a:endParaRPr kumimoji="0"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6</a:t>
            </a:fld>
            <a:endParaRPr kumimoji="0" lang="en-US"/>
          </a:p>
        </p:txBody>
      </p:sp>
      <p:pic>
        <p:nvPicPr>
          <p:cNvPr id="6" name="Grafik 5" descr="Britische Botschaft Berlin 18.11.20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84" y="1071546"/>
            <a:ext cx="5045855" cy="49292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28662" y="142852"/>
            <a:ext cx="7772400" cy="416606"/>
          </a:xfrm>
        </p:spPr>
        <p:txBody>
          <a:bodyPr/>
          <a:lstStyle/>
          <a:p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Документы из поста канцлера </a:t>
            </a:r>
            <a:endParaRPr lang="de-DE" sz="2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7847-0B85-4D31-A404-E60256BB7608}" type="datetime1">
              <a:rPr lang="de-DE" smtClean="0"/>
              <a:pPr/>
              <a:t>02.09.2013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staatenlos.info</a:t>
            </a:r>
            <a:endParaRPr kumimoji="0"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7</a:t>
            </a:fld>
            <a:endParaRPr kumimoji="0" lang="en-US"/>
          </a:p>
        </p:txBody>
      </p:sp>
      <p:pic>
        <p:nvPicPr>
          <p:cNvPr id="6" name="Grafik 5" descr="DOK- Kanzleram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926" y="1000108"/>
            <a:ext cx="3572218" cy="50424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28662" y="214290"/>
            <a:ext cx="7772400" cy="488044"/>
          </a:xfrm>
        </p:spPr>
        <p:txBody>
          <a:bodyPr/>
          <a:lstStyle/>
          <a:p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Воссоединение не произошло 1 </a:t>
            </a:r>
            <a:endParaRPr lang="de-DE" sz="2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7847-0B85-4D31-A404-E60256BB7608}" type="datetime1">
              <a:rPr lang="de-DE" smtClean="0"/>
              <a:pPr/>
              <a:t>02.09.2013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staatenlos.info</a:t>
            </a:r>
            <a:endParaRPr kumimoji="0"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8</a:t>
            </a:fld>
            <a:endParaRPr kumimoji="0" lang="en-US"/>
          </a:p>
        </p:txBody>
      </p:sp>
      <p:grpSp>
        <p:nvGrpSpPr>
          <p:cNvPr id="6" name="Gruppieren 5"/>
          <p:cNvGrpSpPr/>
          <p:nvPr/>
        </p:nvGrpSpPr>
        <p:grpSpPr>
          <a:xfrm>
            <a:off x="2214546" y="1000108"/>
            <a:ext cx="5239714" cy="5286412"/>
            <a:chOff x="2071670" y="1000108"/>
            <a:chExt cx="5239714" cy="5286412"/>
          </a:xfrm>
        </p:grpSpPr>
        <p:pic>
          <p:nvPicPr>
            <p:cNvPr id="7" name="Picture 2" descr="I:\Bilder\Gesetzblätter\Kanzleramt S 106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071670" y="3286124"/>
              <a:ext cx="5239714" cy="3000396"/>
            </a:xfrm>
            <a:prstGeom prst="rect">
              <a:avLst/>
            </a:prstGeom>
            <a:noFill/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71670" y="1000108"/>
              <a:ext cx="5219707" cy="2245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28662" y="142852"/>
            <a:ext cx="7772400" cy="416606"/>
          </a:xfrm>
        </p:spPr>
        <p:txBody>
          <a:bodyPr/>
          <a:lstStyle/>
          <a:p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Воссоединение не произошло 2 </a:t>
            </a:r>
            <a:endParaRPr lang="de-DE" sz="2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7847-0B85-4D31-A404-E60256BB7608}" type="datetime1">
              <a:rPr lang="de-DE" smtClean="0"/>
              <a:pPr/>
              <a:t>02.09.2013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staatenlos.info</a:t>
            </a:r>
            <a:endParaRPr kumimoji="0"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9</a:t>
            </a:fld>
            <a:endParaRPr kumimoji="0" lang="en-US"/>
          </a:p>
        </p:txBody>
      </p:sp>
      <p:grpSp>
        <p:nvGrpSpPr>
          <p:cNvPr id="8" name="Gruppieren 7"/>
          <p:cNvGrpSpPr/>
          <p:nvPr/>
        </p:nvGrpSpPr>
        <p:grpSpPr>
          <a:xfrm>
            <a:off x="857224" y="1000108"/>
            <a:ext cx="7522228" cy="5214974"/>
            <a:chOff x="857224" y="1000108"/>
            <a:chExt cx="7522228" cy="5214974"/>
          </a:xfrm>
        </p:grpSpPr>
        <p:pic>
          <p:nvPicPr>
            <p:cNvPr id="6" name="Grafik 5" descr="NZ Münte mit Marker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7224" y="1000108"/>
              <a:ext cx="3591602" cy="5214974"/>
            </a:xfrm>
            <a:prstGeom prst="rect">
              <a:avLst/>
            </a:prstGeom>
          </p:spPr>
        </p:pic>
        <p:pic>
          <p:nvPicPr>
            <p:cNvPr id="7" name="Grafik 6" descr="Handelsblatt Müntefering mit Marker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14876" y="1000108"/>
              <a:ext cx="3664576" cy="521497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Benutzerdefiniert 10">
      <a:dk1>
        <a:sysClr val="windowText" lastClr="000000"/>
      </a:dk1>
      <a:lt1>
        <a:srgbClr val="000000"/>
      </a:lt1>
      <a:dk2>
        <a:srgbClr val="000000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442</Words>
  <Application>Microsoft Office PowerPoint</Application>
  <PresentationFormat>Bildschirmpräsentation (4:3)</PresentationFormat>
  <Paragraphs>137</Paragraphs>
  <Slides>30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30</vt:i4>
      </vt:variant>
    </vt:vector>
  </HeadingPairs>
  <TitlesOfParts>
    <vt:vector size="31" baseType="lpstr">
      <vt:lpstr>Larissa-Design</vt:lpstr>
      <vt:lpstr>Боннская армия основной закон в 1949 </vt:lpstr>
      <vt:lpstr>Рейхстаг Христу - Бундестаг без гражданства Берлин </vt:lpstr>
      <vt:lpstr>Европейское сообщество  </vt:lpstr>
      <vt:lpstr>Основной закон против веймарской конституции WRV 1919 </vt:lpstr>
      <vt:lpstr>Германия перекрывает </vt:lpstr>
      <vt:lpstr>ФРГ - это не Германия </vt:lpstr>
      <vt:lpstr>Документы из поста канцлера </vt:lpstr>
      <vt:lpstr>Воссоединение не произошло 1 </vt:lpstr>
      <vt:lpstr>Воссоединение не произошло 2 </vt:lpstr>
      <vt:lpstr>Основной закон – язык программирования БЭЙСИК – low2 сторону 1 - 2 </vt:lpstr>
      <vt:lpstr>Центральная проблема в Германии - которая отсутствует конституции </vt:lpstr>
      <vt:lpstr>Германия Растерянно </vt:lpstr>
      <vt:lpstr>КОНСТИТУЦИЯ В 1919 = мирные договоры сторону 1-2 </vt:lpstr>
      <vt:lpstr>КОНСТИТУЦИЯ в 1919 = мирные договоры сторону 3 </vt:lpstr>
      <vt:lpstr>Компетентность союзников в армии - основной закон </vt:lpstr>
      <vt:lpstr>Компетентность союзников в причине закон   Сторона 1 - 2 </vt:lpstr>
      <vt:lpstr>Компетентность союзников в причине закон   Сторона 3 - 4 </vt:lpstr>
      <vt:lpstr>Компетентность союзников в причине закон   Сторона 5 - 6</vt:lpstr>
      <vt:lpstr>Компетентность союзников в причине закон   Сторона 7 - 8 </vt:lpstr>
      <vt:lpstr>Компетентность союзников в причине закон   Сторона 9 - 10 </vt:lpstr>
      <vt:lpstr>Высокая рука </vt:lpstr>
      <vt:lpstr>Армия - основной закон против политики </vt:lpstr>
      <vt:lpstr>Армия - GG116 - гражданство существует независимо … </vt:lpstr>
      <vt:lpstr>Более по-немецки Бундестаг сторону 1 - *Левая рука * </vt:lpstr>
      <vt:lpstr>Военная хитрость новую конституцию 1 (ст. 24)</vt:lpstr>
      <vt:lpstr>Военная хитрость новую конституцию 2 (ст. 24)</vt:lpstr>
      <vt:lpstr>План: Тайная акция Основной закон в 2011 - выборы в бундестаг в 2013</vt:lpstr>
      <vt:lpstr>ГЕРМАНИЯ имеет и - это РЕШЕНИЕ</vt:lpstr>
      <vt:lpstr>Солидарность для родины &amp; мира Мир = будущее для всех</vt:lpstr>
      <vt:lpstr>РОДИНА Рейхстаг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Widerstand</dc:creator>
  <cp:lastModifiedBy>Widerstand</cp:lastModifiedBy>
  <cp:revision>37</cp:revision>
  <dcterms:created xsi:type="dcterms:W3CDTF">2013-08-08T18:30:30Z</dcterms:created>
  <dcterms:modified xsi:type="dcterms:W3CDTF">2013-09-02T21:35:07Z</dcterms:modified>
</cp:coreProperties>
</file>